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71" r:id="rId3"/>
    <p:sldId id="270" r:id="rId4"/>
    <p:sldId id="272" r:id="rId5"/>
    <p:sldId id="258" r:id="rId6"/>
    <p:sldId id="260" r:id="rId7"/>
    <p:sldId id="261" r:id="rId8"/>
    <p:sldId id="262" r:id="rId9"/>
    <p:sldId id="264" r:id="rId10"/>
    <p:sldId id="26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4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3A0-449B-A47F-DF983189D35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3A0-449B-A47F-DF983189D35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3A0-449B-A47F-DF983189D3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68699664"/>
        <c:axId val="368694176"/>
        <c:axId val="367151744"/>
      </c:bar3DChart>
      <c:catAx>
        <c:axId val="368699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68694176"/>
        <c:crosses val="autoZero"/>
        <c:auto val="1"/>
        <c:lblAlgn val="ctr"/>
        <c:lblOffset val="100"/>
        <c:noMultiLvlLbl val="0"/>
      </c:catAx>
      <c:valAx>
        <c:axId val="36869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68699664"/>
        <c:crosses val="autoZero"/>
        <c:crossBetween val="between"/>
      </c:valAx>
      <c:serAx>
        <c:axId val="367151744"/>
        <c:scaling>
          <c:orientation val="minMax"/>
        </c:scaling>
        <c:delete val="0"/>
        <c:axPos val="b"/>
        <c:majorTickMark val="out"/>
        <c:minorTickMark val="none"/>
        <c:tickLblPos val="nextTo"/>
        <c:crossAx val="368694176"/>
        <c:crosses val="autoZero"/>
      </c:ser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8479145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52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942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POnTheFly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PChart" hidden="1"/>
          <p:cNvGraphicFramePr/>
          <p:nvPr userDrawn="1">
            <p:extLst>
              <p:ext uri="{D42A27DB-BD31-4B8C-83A1-F6EECF244321}">
                <p14:modId xmlns:p14="http://schemas.microsoft.com/office/powerpoint/2010/main" val="198202859"/>
              </p:ext>
            </p:extLst>
          </p:nvPr>
        </p:nvGraphicFramePr>
        <p:xfrm>
          <a:off x="6350000" y="1600200"/>
          <a:ext cx="2540000" cy="25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560586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84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9613555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678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40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3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5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1309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00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B00C86F-5A3C-4054-A537-8EF5AE091D4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2E4D9629-C3E1-4D85-A2FB-A566DEF334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84267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npr.org/2019/07/25/739494351/separate-and-unequal-school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5/05/03/upshot/the-best-and-worst-places-to-grow-up-how-your-area-compares.html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ytimes.com/interactive/2016/04/29/upshot/money-race-and-success-how-your-school-district-compares.html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Thinking like a sociologist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to Sociology: Class 2</a:t>
            </a:r>
          </a:p>
        </p:txBody>
      </p:sp>
    </p:spTree>
    <p:extLst>
      <p:ext uri="{BB962C8B-B14F-4D97-AF65-F5344CB8AC3E}">
        <p14:creationId xmlns:p14="http://schemas.microsoft.com/office/powerpoint/2010/main" val="50401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20" y="340360"/>
            <a:ext cx="9601200" cy="1485900"/>
          </a:xfrm>
        </p:spPr>
        <p:txBody>
          <a:bodyPr/>
          <a:lstStyle/>
          <a:p>
            <a:r>
              <a:rPr lang="en-US" dirty="0"/>
              <a:t>for next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4667" y="1286933"/>
            <a:ext cx="10566400" cy="4944534"/>
          </a:xfrm>
        </p:spPr>
        <p:txBody>
          <a:bodyPr>
            <a:normAutofit/>
          </a:bodyPr>
          <a:lstStyle/>
          <a:p>
            <a:r>
              <a:rPr lang="en-US" sz="2400" dirty="0"/>
              <a:t>how does functionalist theory explain inequalities in our society? </a:t>
            </a:r>
          </a:p>
          <a:p>
            <a:r>
              <a:rPr lang="en-US" sz="2400" dirty="0"/>
              <a:t>how does conflict theory explain inequalities in our society? </a:t>
            </a:r>
          </a:p>
          <a:p>
            <a:r>
              <a:rPr lang="en-US" sz="2400" dirty="0"/>
              <a:t>how does symbolic interactionism explain inequalities in our society? </a:t>
            </a:r>
          </a:p>
          <a:p>
            <a:r>
              <a:rPr lang="en-US" sz="2400" dirty="0"/>
              <a:t>how do sociologists use theories? </a:t>
            </a:r>
          </a:p>
          <a:p>
            <a:r>
              <a:rPr lang="en-US" sz="2400" dirty="0"/>
              <a:t>what is the difference between macrosociology and microsociology? </a:t>
            </a:r>
          </a:p>
          <a:p>
            <a:r>
              <a:rPr lang="en-US" sz="2400" dirty="0"/>
              <a:t>how is sociology different from other disciplines? </a:t>
            </a:r>
          </a:p>
        </p:txBody>
      </p:sp>
    </p:spTree>
    <p:extLst>
      <p:ext uri="{BB962C8B-B14F-4D97-AF65-F5344CB8AC3E}">
        <p14:creationId xmlns:p14="http://schemas.microsoft.com/office/powerpoint/2010/main" val="497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Please log in to your Top Hat account (app.tophat.com) </a:t>
            </a:r>
          </a:p>
          <a:p>
            <a:r>
              <a:rPr lang="en-US" sz="2400" dirty="0"/>
              <a:t>If you need a syllabus, please come grab one from up front. </a:t>
            </a:r>
          </a:p>
        </p:txBody>
      </p:sp>
    </p:spTree>
    <p:extLst>
      <p:ext uri="{BB962C8B-B14F-4D97-AF65-F5344CB8AC3E}">
        <p14:creationId xmlns:p14="http://schemas.microsoft.com/office/powerpoint/2010/main" val="2271980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026160" y="341154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questions to answer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301262" y="1547446"/>
            <a:ext cx="9601200" cy="3581400"/>
          </a:xfrm>
          <a:prstGeom prst="rect">
            <a:avLst/>
          </a:prstGeom>
        </p:spPr>
        <p:txBody>
          <a:bodyPr/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How do we as humans perceive the world around us? </a:t>
            </a:r>
          </a:p>
          <a:p>
            <a:r>
              <a:rPr lang="en-US" sz="2400" dirty="0"/>
              <a:t>What does it mean to use our sociological imagination? </a:t>
            </a:r>
          </a:p>
          <a:p>
            <a:r>
              <a:rPr lang="en-US" sz="2400" dirty="0"/>
              <a:t>Why is it hard to use our sociological imaginations? </a:t>
            </a:r>
          </a:p>
          <a:p>
            <a:r>
              <a:rPr lang="en-US" sz="2400" dirty="0"/>
              <a:t>Why is it important to use our sociological imaginations? </a:t>
            </a:r>
          </a:p>
          <a:p>
            <a:r>
              <a:rPr lang="en-US" sz="2400" dirty="0"/>
              <a:t>How do our circumstances affect our </a:t>
            </a:r>
            <a:r>
              <a:rPr lang="en-US" sz="2400"/>
              <a:t>life chances?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77144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160" y="341154"/>
            <a:ext cx="9601200" cy="1485900"/>
          </a:xfrm>
        </p:spPr>
        <p:txBody>
          <a:bodyPr/>
          <a:lstStyle/>
          <a:p>
            <a:r>
              <a:rPr lang="en-US" dirty="0" smtClean="0"/>
              <a:t>top hat poll: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71600" y="1150648"/>
            <a:ext cx="9655444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did your high school look more like New Britain or Berlin?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3151322" y="644724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>
                <a:hlinkClick r:id="rId2"/>
              </a:rPr>
              <a:t>https://</a:t>
            </a:r>
            <a:r>
              <a:rPr lang="en-US" sz="1200" dirty="0">
                <a:hlinkClick r:id="rId2"/>
              </a:rPr>
              <a:t>www.npr.org/2019/07/25/739494351/separate-and-unequal-schools</a:t>
            </a:r>
            <a:endParaRPr lang="en-US" sz="1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09" y="2162953"/>
            <a:ext cx="5828626" cy="2914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322" y="2162953"/>
            <a:ext cx="5835564" cy="291778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21202" y="4610585"/>
            <a:ext cx="4460240" cy="634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New Britain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6883515" y="4610585"/>
            <a:ext cx="4460240" cy="6345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Berlin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1371600" y="5413165"/>
            <a:ext cx="9655444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where we grow up shapes our sense of what is normal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64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309880"/>
            <a:ext cx="9601200" cy="1485900"/>
          </a:xfrm>
        </p:spPr>
        <p:txBody>
          <a:bodyPr/>
          <a:lstStyle/>
          <a:p>
            <a:r>
              <a:rPr lang="en-US" dirty="0"/>
              <a:t>how humans see the world</a:t>
            </a:r>
          </a:p>
        </p:txBody>
      </p:sp>
      <p:sp>
        <p:nvSpPr>
          <p:cNvPr id="4" name="Rectangle 3"/>
          <p:cNvSpPr/>
          <p:nvPr/>
        </p:nvSpPr>
        <p:spPr>
          <a:xfrm>
            <a:off x="965200" y="1795780"/>
            <a:ext cx="2844800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perspective</a:t>
            </a:r>
          </a:p>
        </p:txBody>
      </p:sp>
      <p:sp>
        <p:nvSpPr>
          <p:cNvPr id="6" name="Rectangle 5"/>
          <p:cNvSpPr/>
          <p:nvPr/>
        </p:nvSpPr>
        <p:spPr>
          <a:xfrm>
            <a:off x="4663440" y="1794403"/>
            <a:ext cx="2844800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biography</a:t>
            </a:r>
          </a:p>
        </p:txBody>
      </p:sp>
      <p:sp>
        <p:nvSpPr>
          <p:cNvPr id="7" name="Rectangle 6"/>
          <p:cNvSpPr/>
          <p:nvPr/>
        </p:nvSpPr>
        <p:spPr>
          <a:xfrm>
            <a:off x="8361680" y="1794402"/>
            <a:ext cx="2844800" cy="8444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history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760" y="1786426"/>
            <a:ext cx="629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=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20000" y="1794402"/>
            <a:ext cx="6299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/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63440" y="2858081"/>
            <a:ext cx="2844800" cy="844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who you are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61680" y="2872525"/>
            <a:ext cx="2844800" cy="844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where you are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815840" y="3767767"/>
            <a:ext cx="2987040" cy="2814321"/>
          </a:xfrm>
        </p:spPr>
        <p:txBody>
          <a:bodyPr>
            <a:normAutofit/>
          </a:bodyPr>
          <a:lstStyle/>
          <a:p>
            <a:r>
              <a:rPr lang="en-US" sz="2600" dirty="0"/>
              <a:t>gender</a:t>
            </a:r>
          </a:p>
          <a:p>
            <a:r>
              <a:rPr lang="en-US" sz="2600" dirty="0"/>
              <a:t>race</a:t>
            </a:r>
          </a:p>
          <a:p>
            <a:r>
              <a:rPr lang="en-US" sz="2600" dirty="0"/>
              <a:t>age</a:t>
            </a:r>
          </a:p>
          <a:p>
            <a:r>
              <a:rPr lang="en-US" sz="2600" dirty="0"/>
              <a:t>education</a:t>
            </a:r>
          </a:p>
          <a:p>
            <a:r>
              <a:rPr lang="en-US" sz="2600" dirty="0"/>
              <a:t>income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8463280" y="3767766"/>
            <a:ext cx="2987040" cy="281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 time</a:t>
            </a:r>
          </a:p>
          <a:p>
            <a:r>
              <a:rPr lang="en-US" sz="2600" dirty="0"/>
              <a:t>in space</a:t>
            </a:r>
          </a:p>
          <a:p>
            <a:r>
              <a:rPr lang="en-US" sz="2600" dirty="0"/>
              <a:t>in society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17528" t="-901" r="25773" b="901"/>
          <a:stretch/>
        </p:blipFill>
        <p:spPr>
          <a:xfrm>
            <a:off x="965200" y="3200712"/>
            <a:ext cx="3423921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4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5520" y="279400"/>
            <a:ext cx="9601200" cy="1485900"/>
          </a:xfrm>
        </p:spPr>
        <p:txBody>
          <a:bodyPr/>
          <a:lstStyle/>
          <a:p>
            <a:r>
              <a:rPr lang="en-US" dirty="0"/>
              <a:t>imagining sociologically at </a:t>
            </a:r>
            <a:r>
              <a:rPr lang="en-US" dirty="0" err="1"/>
              <a:t>fieldston</a:t>
            </a:r>
            <a:r>
              <a:rPr lang="en-US" dirty="0"/>
              <a:t> </a:t>
            </a:r>
          </a:p>
        </p:txBody>
      </p:sp>
      <p:pic>
        <p:nvPicPr>
          <p:cNvPr id="1026" name="Picture 2" descr="http://thumbs.trulia-cdn.com/pictures/thumbs_5/ps.55/c/4/a/b/picture-uh=2360fff412612625b277eeafaabc59-ps=c4abd56d68988572b2a996ba622689b-4601-Fieldston-Rd-Bronx-NY-1047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r="9314"/>
          <a:stretch/>
        </p:blipFill>
        <p:spPr bwMode="auto">
          <a:xfrm>
            <a:off x="7090123" y="1180245"/>
            <a:ext cx="4839286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520" y="1180245"/>
            <a:ext cx="4953000" cy="3714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985520" y="5133321"/>
            <a:ext cx="4953000" cy="831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housing project, South Bronx</a:t>
            </a:r>
          </a:p>
        </p:txBody>
      </p:sp>
      <p:sp>
        <p:nvSpPr>
          <p:cNvPr id="8" name="Rectangle 7"/>
          <p:cNvSpPr/>
          <p:nvPr/>
        </p:nvSpPr>
        <p:spPr>
          <a:xfrm>
            <a:off x="7090122" y="5133321"/>
            <a:ext cx="4839287" cy="8313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mansion, North Bronx</a:t>
            </a:r>
          </a:p>
        </p:txBody>
      </p:sp>
      <p:sp>
        <p:nvSpPr>
          <p:cNvPr id="6" name="Right Arrow 5"/>
          <p:cNvSpPr/>
          <p:nvPr/>
        </p:nvSpPr>
        <p:spPr>
          <a:xfrm>
            <a:off x="5570806" y="2450916"/>
            <a:ext cx="1999956" cy="1670917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3 miles</a:t>
            </a:r>
          </a:p>
        </p:txBody>
      </p:sp>
    </p:spTree>
    <p:extLst>
      <p:ext uri="{BB962C8B-B14F-4D97-AF65-F5344CB8AC3E}">
        <p14:creationId xmlns:p14="http://schemas.microsoft.com/office/powerpoint/2010/main" val="246107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5680" y="259080"/>
            <a:ext cx="9601200" cy="1485900"/>
          </a:xfrm>
        </p:spPr>
        <p:txBody>
          <a:bodyPr/>
          <a:lstStyle/>
          <a:p>
            <a:r>
              <a:rPr lang="en-US" dirty="0"/>
              <a:t>moving to opportunity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79" y="1002029"/>
            <a:ext cx="5616135" cy="561613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725138" y="1120120"/>
            <a:ext cx="5176130" cy="22100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compared to a poor kid who </a:t>
            </a:r>
            <a:br>
              <a:rPr lang="en-US" sz="2600" dirty="0"/>
            </a:br>
            <a:r>
              <a:rPr lang="en-US" sz="2600" dirty="0"/>
              <a:t>moves to Indy, a poor kid who moves to Carmel will earn </a:t>
            </a:r>
            <a:br>
              <a:rPr lang="en-US" sz="2600" dirty="0"/>
            </a:br>
            <a:r>
              <a:rPr lang="en-US" sz="2600" dirty="0"/>
              <a:t>$6,000 more/year as an adult</a:t>
            </a:r>
          </a:p>
        </p:txBody>
      </p:sp>
      <p:sp>
        <p:nvSpPr>
          <p:cNvPr id="7" name="Rectangle 6"/>
          <p:cNvSpPr/>
          <p:nvPr/>
        </p:nvSpPr>
        <p:spPr>
          <a:xfrm>
            <a:off x="6725138" y="3491127"/>
            <a:ext cx="5176130" cy="84444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affluent neighborhoods have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877538" y="4400814"/>
            <a:ext cx="4461022" cy="2217350"/>
          </a:xfrm>
        </p:spPr>
        <p:txBody>
          <a:bodyPr>
            <a:normAutofit/>
          </a:bodyPr>
          <a:lstStyle/>
          <a:p>
            <a:r>
              <a:rPr lang="en-US" sz="2600" dirty="0"/>
              <a:t>less crime</a:t>
            </a:r>
          </a:p>
          <a:p>
            <a:r>
              <a:rPr lang="en-US" sz="2600" dirty="0"/>
              <a:t>more </a:t>
            </a:r>
            <a:r>
              <a:rPr lang="en-US" sz="2600" dirty="0" smtClean="0"/>
              <a:t>stability</a:t>
            </a:r>
            <a:endParaRPr lang="en-US" sz="2600" dirty="0"/>
          </a:p>
          <a:p>
            <a:r>
              <a:rPr lang="en-US" sz="2600" dirty="0" smtClean="0"/>
              <a:t>better-resourced</a:t>
            </a:r>
            <a:r>
              <a:rPr lang="en-US" sz="2600" dirty="0" smtClean="0"/>
              <a:t> </a:t>
            </a:r>
            <a:r>
              <a:rPr lang="en-US" sz="2600" dirty="0"/>
              <a:t>schools</a:t>
            </a:r>
          </a:p>
          <a:p>
            <a:r>
              <a:rPr lang="en-US" sz="2600" dirty="0"/>
              <a:t>different expectations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330548" y="6568779"/>
            <a:ext cx="98614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http://www.nytimes.com/interactive/2015/05/03/upshot/the-best-and-worst-places-to-grow-up-how-your-area-compares.html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3931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289560"/>
            <a:ext cx="9601200" cy="1485900"/>
          </a:xfrm>
        </p:spPr>
        <p:txBody>
          <a:bodyPr/>
          <a:lstStyle/>
          <a:p>
            <a:r>
              <a:rPr lang="en-US" dirty="0"/>
              <a:t>success just out of reach</a:t>
            </a:r>
          </a:p>
        </p:txBody>
      </p:sp>
      <p:sp>
        <p:nvSpPr>
          <p:cNvPr id="4" name="Rectangle 3"/>
          <p:cNvSpPr/>
          <p:nvPr/>
        </p:nvSpPr>
        <p:spPr>
          <a:xfrm>
            <a:off x="6669647" y="1518450"/>
            <a:ext cx="5176130" cy="1531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school </a:t>
            </a:r>
            <a:r>
              <a:rPr lang="en-US" sz="2800" dirty="0" smtClean="0"/>
              <a:t>outcomes var</a:t>
            </a:r>
            <a:r>
              <a:rPr lang="en-US" sz="2800" dirty="0" smtClean="0"/>
              <a:t>y </a:t>
            </a:r>
            <a:r>
              <a:rPr lang="en-US" sz="2800" dirty="0" smtClean="0"/>
              <a:t>widely</a:t>
            </a:r>
            <a:r>
              <a:rPr lang="en-US" sz="2800" dirty="0"/>
              <a:t>,</a:t>
            </a:r>
            <a:br>
              <a:rPr lang="en-US" sz="2800" dirty="0"/>
            </a:br>
            <a:r>
              <a:rPr lang="en-US" sz="2800" dirty="0"/>
              <a:t>even in small geographic areas</a:t>
            </a:r>
          </a:p>
        </p:txBody>
      </p:sp>
      <p:sp>
        <p:nvSpPr>
          <p:cNvPr id="5" name="Rectangle 4"/>
          <p:cNvSpPr/>
          <p:nvPr/>
        </p:nvSpPr>
        <p:spPr>
          <a:xfrm>
            <a:off x="6669647" y="3208736"/>
            <a:ext cx="5176130" cy="13551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Carmel: very affluent; </a:t>
            </a:r>
            <a:br>
              <a:rPr lang="en-US" sz="2800" dirty="0"/>
            </a:br>
            <a:r>
              <a:rPr lang="en-US" sz="2800" dirty="0"/>
              <a:t>scores 2.6 grades &gt; average</a:t>
            </a:r>
          </a:p>
        </p:txBody>
      </p:sp>
      <p:sp>
        <p:nvSpPr>
          <p:cNvPr id="6" name="Rectangle 5"/>
          <p:cNvSpPr/>
          <p:nvPr/>
        </p:nvSpPr>
        <p:spPr>
          <a:xfrm>
            <a:off x="6669647" y="4722575"/>
            <a:ext cx="5176130" cy="135519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Indianapolis: </a:t>
            </a:r>
            <a:r>
              <a:rPr lang="en-US" sz="2800" dirty="0" smtClean="0"/>
              <a:t>lower income;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scores 1.2 grades &lt; average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7778" y="5130197"/>
            <a:ext cx="5279292" cy="15316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in </a:t>
            </a:r>
            <a:r>
              <a:rPr lang="en-US" sz="2800" dirty="0" smtClean="0"/>
              <a:t>low-income neighborhoods</a:t>
            </a:r>
            <a:r>
              <a:rPr lang="en-US" sz="2800" dirty="0"/>
              <a:t>, even really smart kids </a:t>
            </a:r>
            <a:r>
              <a:rPr lang="en-US" sz="2800" dirty="0" smtClean="0"/>
              <a:t>drop </a:t>
            </a:r>
            <a:r>
              <a:rPr lang="en-US" sz="2800" dirty="0"/>
              <a:t>out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7777" y="1104786"/>
            <a:ext cx="5279293" cy="3890609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669647" y="6163251"/>
            <a:ext cx="53492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http://www.nytimes.com/interactive/2016/04/29/upshot/money-race-and-success-how-your-school-district-compares.html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7877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360" y="309880"/>
            <a:ext cx="9601200" cy="1485900"/>
          </a:xfrm>
        </p:spPr>
        <p:txBody>
          <a:bodyPr/>
          <a:lstStyle/>
          <a:p>
            <a:r>
              <a:rPr lang="en-US" dirty="0"/>
              <a:t>structure vs. agency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218130" y="1764845"/>
            <a:ext cx="5701398" cy="3899301"/>
            <a:chOff x="814505" y="3099667"/>
            <a:chExt cx="5701398" cy="3899301"/>
          </a:xfrm>
        </p:grpSpPr>
        <p:pic>
          <p:nvPicPr>
            <p:cNvPr id="3080" name="Picture 8" descr="https://d30y9cdsu7xlg0.cloudfront.net/png/376124-200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903" y="3099667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6" name="Picture 14" descr="https://d30y9cdsu7xlg0.cloudfront.net/png/188873-2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4505" y="5093968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Curved Connector 10"/>
            <p:cNvCxnSpPr/>
            <p:nvPr/>
          </p:nvCxnSpPr>
          <p:spPr>
            <a:xfrm flipV="1">
              <a:off x="2486527" y="3930314"/>
              <a:ext cx="2357354" cy="2116154"/>
            </a:xfrm>
            <a:prstGeom prst="curvedConnector3">
              <a:avLst/>
            </a:prstGeom>
            <a:ln w="66675" cap="sq">
              <a:prstDash val="dash"/>
              <a:tailEnd type="triangl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2559449" y="4681124"/>
              <a:ext cx="2060674" cy="84444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choices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37016" y="836571"/>
            <a:ext cx="6203738" cy="5820925"/>
            <a:chOff x="637016" y="836571"/>
            <a:chExt cx="6203738" cy="5820925"/>
          </a:xfrm>
        </p:grpSpPr>
        <p:pic>
          <p:nvPicPr>
            <p:cNvPr id="3074" name="Picture 2" descr="https://d30y9cdsu7xlg0.cloudfront.net/png/399670-200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754" y="4154842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https://d30y9cdsu7xlg0.cloudfront.net/png/399669-200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532" y="836571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8" name="Picture 6" descr="https://d30y9cdsu7xlg0.cloudfront.net/png/399668-200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72" y="4752496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Down Arrow 14"/>
            <p:cNvSpPr/>
            <p:nvPr/>
          </p:nvSpPr>
          <p:spPr>
            <a:xfrm rot="18957359">
              <a:off x="2045615" y="3052856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wn Arrow 23"/>
            <p:cNvSpPr/>
            <p:nvPr/>
          </p:nvSpPr>
          <p:spPr>
            <a:xfrm rot="11662927">
              <a:off x="3485384" y="4289817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wn Arrow 24"/>
            <p:cNvSpPr/>
            <p:nvPr/>
          </p:nvSpPr>
          <p:spPr>
            <a:xfrm rot="7873972">
              <a:off x="4353167" y="4087266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88" name="Picture 16" descr="https://d30y9cdsu7xlg0.cloudfront.net/png/375267-200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016" y="1424406"/>
              <a:ext cx="1905000" cy="190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Down Arrow 27"/>
            <p:cNvSpPr/>
            <p:nvPr/>
          </p:nvSpPr>
          <p:spPr>
            <a:xfrm>
              <a:off x="2958101" y="2695264"/>
              <a:ext cx="866274" cy="727861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7084377" y="1109960"/>
            <a:ext cx="4682336" cy="14855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structure is important, </a:t>
            </a:r>
            <a:br>
              <a:rPr lang="en-US" sz="2600" dirty="0"/>
            </a:br>
            <a:r>
              <a:rPr lang="en-US" sz="2600" dirty="0"/>
              <a:t>but agency also matters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084376" y="2780579"/>
            <a:ext cx="4682337" cy="25737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/>
              <a:t>ivy league grads have incomes similar to those of students </a:t>
            </a:r>
            <a:br>
              <a:rPr lang="en-US" sz="2600" dirty="0"/>
            </a:br>
            <a:r>
              <a:rPr lang="en-US" sz="2600" dirty="0"/>
              <a:t>who got into ivy league </a:t>
            </a:r>
            <a:br>
              <a:rPr lang="en-US" sz="2600" dirty="0"/>
            </a:br>
            <a:r>
              <a:rPr lang="en-US" sz="2600" dirty="0"/>
              <a:t>colleges but attended state schools, instead</a:t>
            </a:r>
          </a:p>
        </p:txBody>
      </p:sp>
    </p:spTree>
    <p:extLst>
      <p:ext uri="{BB962C8B-B14F-4D97-AF65-F5344CB8AC3E}">
        <p14:creationId xmlns:p14="http://schemas.microsoft.com/office/powerpoint/2010/main" val="133158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b5fe23fc-d44e-4dbc-8c0f-89ba8db5be9b"/>
  <p:tag name="WASPOLLED" val="9EA8FBE37F1E401DBC6EDE5C8D7BA12B"/>
  <p:tag name="TPVERSION" val="6"/>
  <p:tag name="TPFULLVERSION" val="7.2.0.80"/>
  <p:tag name="PPTVERSION" val="15"/>
  <p:tag name="TPOS" val="2"/>
  <p:tag name="TPLASTSAVEVERSION" val="6.2 PC"/>
</p:tagLst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210</TotalTime>
  <Words>296</Words>
  <Application>Microsoft Office PowerPoint</Application>
  <PresentationFormat>Widescreen</PresentationFormat>
  <Paragraphs>62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Franklin Gothic Book</vt:lpstr>
      <vt:lpstr>Times New Roman</vt:lpstr>
      <vt:lpstr>Crop</vt:lpstr>
      <vt:lpstr>Thinking like a sociologist</vt:lpstr>
      <vt:lpstr>Class 2</vt:lpstr>
      <vt:lpstr>PowerPoint Presentation</vt:lpstr>
      <vt:lpstr>top hat poll:</vt:lpstr>
      <vt:lpstr>how humans see the world</vt:lpstr>
      <vt:lpstr>imagining sociologically at fieldston </vt:lpstr>
      <vt:lpstr>moving to opportunity</vt:lpstr>
      <vt:lpstr>success just out of reach</vt:lpstr>
      <vt:lpstr>structure vs. agency</vt:lpstr>
      <vt:lpstr>for next class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Thinking like a sociologist</dc:title>
  <dc:creator>Jessica McCrory</dc:creator>
  <cp:lastModifiedBy>Calarco, Jessica</cp:lastModifiedBy>
  <cp:revision>62</cp:revision>
  <dcterms:created xsi:type="dcterms:W3CDTF">2016-05-27T18:11:41Z</dcterms:created>
  <dcterms:modified xsi:type="dcterms:W3CDTF">2019-08-28T15:54:23Z</dcterms:modified>
</cp:coreProperties>
</file>