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0" r:id="rId3"/>
    <p:sldId id="271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>
        <p:scale>
          <a:sx n="37" d="100"/>
          <a:sy n="37" d="100"/>
        </p:scale>
        <p:origin x="2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0-449B-A47F-DF983189D3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0-449B-A47F-DF983189D3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0-449B-A47F-DF983189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699664"/>
        <c:axId val="368694176"/>
        <c:axId val="367151744"/>
      </c:bar3DChart>
      <c:catAx>
        <c:axId val="36869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694176"/>
        <c:crosses val="autoZero"/>
        <c:auto val="1"/>
        <c:lblAlgn val="ctr"/>
        <c:lblOffset val="100"/>
        <c:noMultiLvlLbl val="0"/>
      </c:catAx>
      <c:valAx>
        <c:axId val="36869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699664"/>
        <c:crosses val="autoZero"/>
        <c:crossBetween val="between"/>
      </c:valAx>
      <c:serAx>
        <c:axId val="36715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86941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791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9820285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05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1355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3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0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2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pr.org/2019/07/25/739494351/separate-and-unequal-sch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5/05/03/upshot/the-best-and-worst-places-to-grow-up-how-your-area-compar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6/04/29/upshot/money-race-and-success-how-your-school-district-compar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like a sociologist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Sociology: Class 2</a:t>
            </a:r>
          </a:p>
        </p:txBody>
      </p:sp>
    </p:spTree>
    <p:extLst>
      <p:ext uri="{BB962C8B-B14F-4D97-AF65-F5344CB8AC3E}">
        <p14:creationId xmlns:p14="http://schemas.microsoft.com/office/powerpoint/2010/main" val="50401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26160" y="34115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to answer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1262" y="1547446"/>
            <a:ext cx="9601200" cy="35814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do we as humans perceive the world around us? </a:t>
            </a:r>
          </a:p>
          <a:p>
            <a:r>
              <a:rPr lang="en-US" sz="2400" dirty="0"/>
              <a:t>What does it mean to use our sociological imagination? </a:t>
            </a:r>
          </a:p>
          <a:p>
            <a:r>
              <a:rPr lang="en-US" sz="2400" dirty="0"/>
              <a:t>Why is it hard to use our sociological imaginations? </a:t>
            </a:r>
          </a:p>
          <a:p>
            <a:r>
              <a:rPr lang="en-US" sz="2400" dirty="0"/>
              <a:t>Why is it important to use our sociological imaginations? </a:t>
            </a:r>
          </a:p>
          <a:p>
            <a:r>
              <a:rPr lang="en-US" sz="2400" dirty="0"/>
              <a:t>How do our circumstances affect our </a:t>
            </a:r>
            <a:r>
              <a:rPr lang="en-US" sz="2400"/>
              <a:t>life chances?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14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160" y="341154"/>
            <a:ext cx="9601200" cy="1485900"/>
          </a:xfrm>
        </p:spPr>
        <p:txBody>
          <a:bodyPr/>
          <a:lstStyle/>
          <a:p>
            <a:r>
              <a:rPr lang="en-US" dirty="0"/>
              <a:t>top hat poll: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150648"/>
            <a:ext cx="9655444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did your high school look more like New Britain or Berlin?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1322" y="64472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sz="1200" dirty="0">
                <a:hlinkClick r:id="rId2"/>
              </a:rPr>
              <a:t>www.npr.org/2019/07/25/739494351/separate-and-unequal-schools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9" y="2162953"/>
            <a:ext cx="5828626" cy="291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2" y="2162953"/>
            <a:ext cx="5835564" cy="2917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202" y="4610585"/>
            <a:ext cx="4460240" cy="634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New Britain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515" y="4610585"/>
            <a:ext cx="4460240" cy="634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Berlin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5413165"/>
            <a:ext cx="9655444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09880"/>
            <a:ext cx="9601200" cy="1485900"/>
          </a:xfrm>
        </p:spPr>
        <p:txBody>
          <a:bodyPr/>
          <a:lstStyle/>
          <a:p>
            <a:r>
              <a:rPr lang="en-US" dirty="0"/>
              <a:t>how humans see 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965200" y="1795780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663440" y="1794403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61680" y="1794402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1760" y="1786426"/>
            <a:ext cx="62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1794402"/>
            <a:ext cx="62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3440" y="2858081"/>
            <a:ext cx="284480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361680" y="2872525"/>
            <a:ext cx="284480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15840" y="3767767"/>
            <a:ext cx="2987040" cy="2814321"/>
          </a:xfrm>
        </p:spPr>
        <p:txBody>
          <a:bodyPr>
            <a:normAutofit/>
          </a:bodyPr>
          <a:lstStyle/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63280" y="3767766"/>
            <a:ext cx="2987040" cy="281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7528" t="-901" r="25773" b="901"/>
          <a:stretch/>
        </p:blipFill>
        <p:spPr>
          <a:xfrm>
            <a:off x="965200" y="3200712"/>
            <a:ext cx="3423921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20" y="279400"/>
            <a:ext cx="9601200" cy="1485900"/>
          </a:xfrm>
        </p:spPr>
        <p:txBody>
          <a:bodyPr/>
          <a:lstStyle/>
          <a:p>
            <a:r>
              <a:rPr lang="en-US" dirty="0"/>
              <a:t>imagining sociologically at </a:t>
            </a:r>
            <a:r>
              <a:rPr lang="en-US" dirty="0" err="1"/>
              <a:t>fieldston</a:t>
            </a:r>
            <a:r>
              <a:rPr lang="en-US" dirty="0"/>
              <a:t> </a:t>
            </a:r>
          </a:p>
        </p:txBody>
      </p:sp>
      <p:pic>
        <p:nvPicPr>
          <p:cNvPr id="1026" name="Picture 2" descr="http://thumbs.trulia-cdn.com/pictures/thumbs_5/ps.55/c/4/a/b/picture-uh=2360fff412612625b277eeafaabc59-ps=c4abd56d68988572b2a996ba622689b-4601-Fieldston-Rd-Bronx-NY-104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9314"/>
          <a:stretch/>
        </p:blipFill>
        <p:spPr bwMode="auto">
          <a:xfrm>
            <a:off x="7090123" y="1180245"/>
            <a:ext cx="4839286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1180245"/>
            <a:ext cx="4953000" cy="3714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5520" y="5133321"/>
            <a:ext cx="4953000" cy="831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090122" y="5133321"/>
            <a:ext cx="4839287" cy="831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570806" y="2450916"/>
            <a:ext cx="1999956" cy="167091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3 miles</a:t>
            </a:r>
          </a:p>
        </p:txBody>
      </p:sp>
    </p:spTree>
    <p:extLst>
      <p:ext uri="{BB962C8B-B14F-4D97-AF65-F5344CB8AC3E}">
        <p14:creationId xmlns:p14="http://schemas.microsoft.com/office/powerpoint/2010/main" val="24610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80" y="259080"/>
            <a:ext cx="9601200" cy="1485900"/>
          </a:xfrm>
        </p:spPr>
        <p:txBody>
          <a:bodyPr/>
          <a:lstStyle/>
          <a:p>
            <a:r>
              <a:rPr lang="en-US" dirty="0"/>
              <a:t>moving to opportunity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" y="1002029"/>
            <a:ext cx="5616135" cy="5616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5138" y="1120120"/>
            <a:ext cx="5176130" cy="2210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725138" y="3491127"/>
            <a:ext cx="517613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77538" y="4400814"/>
            <a:ext cx="4461022" cy="2217350"/>
          </a:xfrm>
        </p:spPr>
        <p:txBody>
          <a:bodyPr>
            <a:normAutofit/>
          </a:bodyPr>
          <a:lstStyle/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  <a:p>
            <a:r>
              <a:rPr lang="en-US" sz="2600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0548" y="6568779"/>
            <a:ext cx="9861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http://www.nytimes.com/interactive/2015/05/03/upshot/the-best-and-worst-places-to-grow-up-how-your-area-compares.html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93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9560"/>
            <a:ext cx="9601200" cy="1485900"/>
          </a:xfrm>
        </p:spPr>
        <p:txBody>
          <a:bodyPr/>
          <a:lstStyle/>
          <a:p>
            <a:r>
              <a:rPr lang="en-US" dirty="0"/>
              <a:t>success just out of reach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9647" y="1518450"/>
            <a:ext cx="5176130" cy="153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69647" y="3208736"/>
            <a:ext cx="5176130" cy="13551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69647" y="4722575"/>
            <a:ext cx="5176130" cy="13551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77778" y="5130197"/>
            <a:ext cx="5279292" cy="153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77" y="1104786"/>
            <a:ext cx="5279293" cy="38906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6535" y="6163251"/>
            <a:ext cx="5522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http://www.nytimes.com/interactive/2016/04/29/upshot/money-race-and-success-how-your-school-district-compares.html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7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09880"/>
            <a:ext cx="9601200" cy="1485900"/>
          </a:xfrm>
        </p:spPr>
        <p:txBody>
          <a:bodyPr/>
          <a:lstStyle/>
          <a:p>
            <a:r>
              <a:rPr lang="en-US" dirty="0"/>
              <a:t>structure vs. agency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8130" y="1764845"/>
            <a:ext cx="5701398" cy="3899301"/>
            <a:chOff x="814505" y="3099667"/>
            <a:chExt cx="5701398" cy="3899301"/>
          </a:xfrm>
        </p:grpSpPr>
        <p:pic>
          <p:nvPicPr>
            <p:cNvPr id="3080" name="Picture 8" descr="https://d30y9cdsu7xlg0.cloudfront.net/png/376124-2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903" y="309966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d30y9cdsu7xlg0.cloudfront.net/png/188873-2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05" y="509396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urved Connector 10"/>
            <p:cNvCxnSpPr/>
            <p:nvPr/>
          </p:nvCxnSpPr>
          <p:spPr>
            <a:xfrm flipV="1">
              <a:off x="2486527" y="3930314"/>
              <a:ext cx="2357354" cy="2116154"/>
            </a:xfrm>
            <a:prstGeom prst="curvedConnector3">
              <a:avLst/>
            </a:prstGeom>
            <a:ln w="66675" cap="sq">
              <a:prstDash val="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559449" y="4681124"/>
              <a:ext cx="2060674" cy="844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choices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016" y="836571"/>
            <a:ext cx="6203738" cy="5820925"/>
            <a:chOff x="637016" y="836571"/>
            <a:chExt cx="6203738" cy="5820925"/>
          </a:xfrm>
        </p:grpSpPr>
        <p:pic>
          <p:nvPicPr>
            <p:cNvPr id="3074" name="Picture 2" descr="https://d30y9cdsu7xlg0.cloudfront.net/png/399670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754" y="415484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d30y9cdsu7xlg0.cloudfront.net/png/399669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532" y="836571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d30y9cdsu7xlg0.cloudfront.net/png/399668-2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72" y="475249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Down Arrow 14"/>
            <p:cNvSpPr/>
            <p:nvPr/>
          </p:nvSpPr>
          <p:spPr>
            <a:xfrm rot="18957359">
              <a:off x="2045615" y="3052856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1662927">
              <a:off x="3485384" y="4289817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7873972">
              <a:off x="4353167" y="4087266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8" name="Picture 16" descr="https://d30y9cdsu7xlg0.cloudfront.net/png/375267-2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16" y="142440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Down Arrow 27"/>
            <p:cNvSpPr/>
            <p:nvPr/>
          </p:nvSpPr>
          <p:spPr>
            <a:xfrm>
              <a:off x="2958101" y="2695264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084377" y="1109960"/>
            <a:ext cx="4682336" cy="148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31" name="Rectangle 30"/>
          <p:cNvSpPr/>
          <p:nvPr/>
        </p:nvSpPr>
        <p:spPr>
          <a:xfrm>
            <a:off x="7084376" y="2780579"/>
            <a:ext cx="4682337" cy="25737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15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20" y="340360"/>
            <a:ext cx="9601200" cy="1485900"/>
          </a:xfrm>
        </p:spPr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7" y="1286933"/>
            <a:ext cx="10566400" cy="4944534"/>
          </a:xfrm>
        </p:spPr>
        <p:txBody>
          <a:bodyPr>
            <a:normAutofit/>
          </a:bodyPr>
          <a:lstStyle/>
          <a:p>
            <a:r>
              <a:rPr lang="en-US" sz="2400" dirty="0"/>
              <a:t>how does functionalist theory explain inequalities in our society? </a:t>
            </a:r>
          </a:p>
          <a:p>
            <a:r>
              <a:rPr lang="en-US" sz="2400" dirty="0"/>
              <a:t>how does conflict theory explain inequalities in our society? </a:t>
            </a:r>
          </a:p>
          <a:p>
            <a:r>
              <a:rPr lang="en-US" sz="2400" dirty="0"/>
              <a:t>how does symbolic interactionism explain inequalities in our society? </a:t>
            </a:r>
          </a:p>
          <a:p>
            <a:r>
              <a:rPr lang="en-US" sz="2400" dirty="0"/>
              <a:t>how do sociologists use theories? </a:t>
            </a:r>
          </a:p>
          <a:p>
            <a:r>
              <a:rPr lang="en-US" sz="2400" dirty="0"/>
              <a:t>what is the difference between macrosociology and microsociology? </a:t>
            </a:r>
          </a:p>
          <a:p>
            <a:r>
              <a:rPr lang="en-US" sz="2400" dirty="0"/>
              <a:t>how is sociology different from other disciplines? </a:t>
            </a:r>
          </a:p>
        </p:txBody>
      </p:sp>
    </p:spTree>
    <p:extLst>
      <p:ext uri="{BB962C8B-B14F-4D97-AF65-F5344CB8AC3E}">
        <p14:creationId xmlns:p14="http://schemas.microsoft.com/office/powerpoint/2010/main" val="49795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5fe23fc-d44e-4dbc-8c0f-89ba8db5be9b"/>
  <p:tag name="WASPOLLED" val="9EA8FBE37F1E401DBC6EDE5C8D7BA12B"/>
  <p:tag name="TPVERSION" val="6"/>
  <p:tag name="TPFULLVERSION" val="7.2.0.80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179</TotalTime>
  <Words>221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Franklin Gothic Book</vt:lpstr>
      <vt:lpstr>Crop</vt:lpstr>
      <vt:lpstr>Thinking like a sociologist</vt:lpstr>
      <vt:lpstr>PowerPoint Presentation</vt:lpstr>
      <vt:lpstr>top hat poll:</vt:lpstr>
      <vt:lpstr>how humans see the world</vt:lpstr>
      <vt:lpstr>imagining sociologically at fieldston </vt:lpstr>
      <vt:lpstr>moving to opportunity</vt:lpstr>
      <vt:lpstr>success just out of reach</vt:lpstr>
      <vt:lpstr>structure vs. agency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like a sociologist</dc:title>
  <dc:creator>Jessica McCrory</dc:creator>
  <cp:lastModifiedBy>Jessica McCrory</cp:lastModifiedBy>
  <cp:revision>57</cp:revision>
  <dcterms:created xsi:type="dcterms:W3CDTF">2016-05-27T18:11:41Z</dcterms:created>
  <dcterms:modified xsi:type="dcterms:W3CDTF">2019-08-30T14:24:24Z</dcterms:modified>
</cp:coreProperties>
</file>